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5" r:id="rId4"/>
    <p:sldId id="257" r:id="rId5"/>
    <p:sldId id="259" r:id="rId6"/>
    <p:sldId id="276" r:id="rId7"/>
    <p:sldId id="277" r:id="rId8"/>
    <p:sldId id="28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0" r:id="rId17"/>
    <p:sldId id="261" r:id="rId18"/>
    <p:sldId id="262" r:id="rId19"/>
    <p:sldId id="270" r:id="rId20"/>
    <p:sldId id="271" r:id="rId21"/>
    <p:sldId id="287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4CC7-A314-42BE-84DA-20C59B3C6912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8DAA0-A546-4F0F-9082-05755553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215CC-9D17-465A-ACD7-5551ED864662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463FE-8E27-4A43-A6DC-A11087440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66C7-97CE-49A9-AF97-7F0DA80CEDCC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0D64-A8B8-43B4-96E2-BD81197F6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5B60F-9337-4045-A335-1851845F1012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1C88-0EF0-4CC0-831F-45A7EF4C2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3231-B9C7-4C01-9D81-618EF5E07473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2138-D87C-44CB-B6B2-A94691222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562E2-9AFB-4249-B8BC-C89DE84829E8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0757D2-CF52-422E-B4BC-2D146FD2C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alish.sad2009@yandex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1500174"/>
            <a:ext cx="4752975" cy="42322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857232"/>
            <a:ext cx="628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n-lt"/>
                <a:cs typeface="Times New Roman" pitchFamily="18" charset="0"/>
              </a:rPr>
              <a:t>КРАТКАЯ ПРЕЗЕНТАЦИЯ </a:t>
            </a:r>
          </a:p>
          <a:p>
            <a:pPr algn="ctr"/>
            <a:r>
              <a:rPr lang="ru-RU" sz="1600" b="1" dirty="0" smtClean="0">
                <a:latin typeface="+mn-lt"/>
              </a:rPr>
              <a:t>ПРИМЕРНОЙ АДАПТИРОВАННОЙ ОСНОВНОЙ ОБРАЗОВАТЕЛЬНОЙ ПРОГРАММЫ ДЛЯ ДЕТЕЙ С ТЯЖЁЛЫМИ НАРУШЕНИЯМИ РЕЧИ (ОБЩИМ НЕДОРАЗВИТИЕМ РЕЧИ) С 3 ДО 7 ЛЕТ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МУНИЦИПАЛЬНОГО АВТОНОМНОГО УЧРЕЖДЕНИЯ БЕРДЮЖСКОГО РАЙОНА ДОШКОЛЬНОГО ОБРАЗОВАНИЯ ДЕТСКИЙ САД  «МАЛЫШОК»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2017-2020 учебный год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Ирина\Desktop\orig_cacb0802a26a13716a027042a01699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86124"/>
            <a:ext cx="4486273" cy="33579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sz="2000" dirty="0" smtClean="0"/>
              <a:t>Целевым ориентиром дошкольного образования (на этапе завершения дошкольного образования) в соответствии с данной Программой относятся следующие социально-нормативные характеристики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85860"/>
            <a:ext cx="8229600" cy="5072098"/>
          </a:xfrm>
        </p:spPr>
        <p:txBody>
          <a:bodyPr/>
          <a:lstStyle/>
          <a:p>
            <a:r>
              <a:rPr lang="ru-RU" sz="1400" b="1" i="1" dirty="0" smtClean="0"/>
              <a:t>ребенок хорошо владеет устной речью, </a:t>
            </a:r>
            <a:r>
              <a:rPr lang="ru-RU" sz="1400" dirty="0" smtClean="0"/>
              <a:t>может выражать свои мысли и желания, проявляет инициативу в общении, умеет задавать вопросы, делать умозаключения, знает и умеет пересказывать сказки, рассказывать стихи, составлять рассказы по серии сюжетных картинок или по сюжет- ной картинке; у него сформированы элементарные навыки </a:t>
            </a:r>
            <a:r>
              <a:rPr lang="ru-RU" sz="1400" dirty="0" err="1" smtClean="0"/>
              <a:t>звуко</a:t>
            </a:r>
            <a:r>
              <a:rPr lang="ru-RU" sz="1400" dirty="0" smtClean="0"/>
              <a:t>- слогового анализа, что обеспечивает формирование предпосылок грамотности;</a:t>
            </a:r>
          </a:p>
          <a:p>
            <a:r>
              <a:rPr lang="ru-RU" sz="1400" b="1" i="1" dirty="0" smtClean="0"/>
              <a:t>ребенок любознателен; </a:t>
            </a:r>
            <a:r>
              <a:rPr lang="ru-RU" sz="1400" dirty="0" smtClean="0"/>
              <a:t>склонен наблюдать, экспериментировать; он обладает начальными знаниями о себе, о природном и социальном мире;</a:t>
            </a:r>
          </a:p>
          <a:p>
            <a:r>
              <a:rPr lang="ru-RU" sz="1400" b="1" i="1" dirty="0" smtClean="0"/>
              <a:t>ребенок способен к принятию собственных решений </a:t>
            </a:r>
            <a:r>
              <a:rPr lang="ru-RU" sz="1400" dirty="0" smtClean="0"/>
              <a:t>с опорой на знания и умения в различных видах деятельности;</a:t>
            </a:r>
          </a:p>
          <a:p>
            <a:r>
              <a:rPr lang="ru-RU" sz="1400" b="1" i="1" dirty="0" smtClean="0"/>
              <a:t>ребенок инициативен, самостоятелен </a:t>
            </a:r>
            <a:r>
              <a:rPr lang="ru-RU" sz="1400" dirty="0" smtClean="0"/>
              <a:t>в различных видах деятельности, способен выбрать себе занятия и партнеров по совместной деятельности;</a:t>
            </a:r>
          </a:p>
          <a:p>
            <a:r>
              <a:rPr lang="ru-RU" sz="1400" b="1" i="1" dirty="0" smtClean="0"/>
              <a:t>ребенок активен</a:t>
            </a:r>
            <a:r>
              <a:rPr lang="ru-RU" sz="1400" dirty="0" smtClean="0"/>
              <a:t>, успешно взаимодействует со сверстниками и взрослыми; у ребенка сформировалось положительное отношение к самому себе, окружающим, к различным видам деятельности;</a:t>
            </a:r>
          </a:p>
          <a:p>
            <a:r>
              <a:rPr lang="ru-RU" sz="1400" b="1" i="1" dirty="0" smtClean="0"/>
              <a:t>ребенок способен адекватно проявлять свои чувства</a:t>
            </a:r>
            <a:r>
              <a:rPr lang="ru-RU" sz="1400" dirty="0" smtClean="0"/>
              <a:t>, умеет радоваться успехам и сопереживать неудачам других, способен договариваться, старается разрешать конфликты;</a:t>
            </a:r>
          </a:p>
          <a:p>
            <a:r>
              <a:rPr lang="ru-RU" sz="1400" b="1" i="1" dirty="0" smtClean="0"/>
              <a:t>ребенок обладает чувством собственного достоинства, </a:t>
            </a:r>
            <a:r>
              <a:rPr lang="ru-RU" sz="1400" dirty="0" smtClean="0"/>
              <a:t>чувством веры в себя;</a:t>
            </a:r>
          </a:p>
          <a:p>
            <a:r>
              <a:rPr lang="ru-RU" sz="1400" b="1" i="1" dirty="0" smtClean="0"/>
              <a:t>ребенок обладает развитым воображением</a:t>
            </a:r>
            <a:r>
              <a:rPr lang="ru-RU" sz="1400" dirty="0" smtClean="0"/>
              <a:t>, которое реализует в разных видах деятельности;</a:t>
            </a:r>
          </a:p>
          <a:p>
            <a:r>
              <a:rPr lang="ru-RU" sz="1400" b="1" i="1" dirty="0" smtClean="0"/>
              <a:t>ребенок умеет подчиняться правилам и социальным нормам, </a:t>
            </a:r>
            <a:r>
              <a:rPr lang="ru-RU" sz="1400" dirty="0" smtClean="0"/>
              <a:t>способен к волевым усилиям;</a:t>
            </a:r>
          </a:p>
          <a:p>
            <a:r>
              <a:rPr lang="ru-RU" sz="1400" b="1" i="1" dirty="0" smtClean="0"/>
              <a:t>у ребенка развиты крупная и мелкая моторика, </a:t>
            </a:r>
            <a:r>
              <a:rPr lang="ru-RU" sz="1400" dirty="0" smtClean="0"/>
              <a:t>он подвижен и вынослив, владеет основными движениями,.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Социально – коммуникативное развитие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Формирование общепринятых норм поведения</a:t>
            </a:r>
          </a:p>
          <a:p>
            <a:r>
              <a:rPr lang="ru-RU" sz="1800" dirty="0" smtClean="0"/>
              <a:t> Формирование </a:t>
            </a:r>
            <a:r>
              <a:rPr lang="ru-RU" sz="1800" dirty="0" err="1" smtClean="0"/>
              <a:t>гендерных</a:t>
            </a:r>
            <a:r>
              <a:rPr lang="ru-RU" sz="1800" dirty="0" smtClean="0"/>
              <a:t> и гражданских чувств</a:t>
            </a:r>
          </a:p>
          <a:p>
            <a:r>
              <a:rPr lang="ru-RU" sz="1800" dirty="0" smtClean="0"/>
              <a:t> Становление самостоятельности, целенаправленности и саморегуляции собственных действий </a:t>
            </a:r>
          </a:p>
          <a:p>
            <a:r>
              <a:rPr lang="ru-RU" sz="1800" dirty="0" smtClean="0"/>
              <a:t> Развитие социального и эмоционального интеллекта, эмоциональной отзывчивости, сопереживания </a:t>
            </a:r>
          </a:p>
          <a:p>
            <a:r>
              <a:rPr lang="ru-RU" sz="1800" dirty="0" smtClean="0"/>
              <a:t> Формирование готовности к совместной деятельности со сверстниками </a:t>
            </a:r>
          </a:p>
          <a:p>
            <a:r>
              <a:rPr lang="ru-RU" sz="1800" dirty="0" smtClean="0"/>
              <a:t> Формирование уважительного отношения и чувства принадлежности к своей семье и к сообществу детей и взрослых в Организации </a:t>
            </a:r>
          </a:p>
          <a:p>
            <a:r>
              <a:rPr lang="ru-RU" sz="1800" dirty="0" smtClean="0"/>
              <a:t> Формирование позитивных установок к различным видам труда и творчества </a:t>
            </a:r>
          </a:p>
          <a:p>
            <a:r>
              <a:rPr lang="ru-RU" sz="1800" dirty="0" smtClean="0"/>
              <a:t> Формирование основ безопасного поведения в быту, социуме, природе.</a:t>
            </a: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Познавательное развитие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СЕНСОРНОЕ РАЗВИТИЕ</a:t>
            </a:r>
          </a:p>
          <a:p>
            <a:r>
              <a:rPr lang="ru-RU" sz="1800" dirty="0" smtClean="0"/>
              <a:t>Совершенствовать умение обследовать предметы разными способами.</a:t>
            </a:r>
          </a:p>
          <a:p>
            <a:r>
              <a:rPr lang="ru-RU" sz="1800" dirty="0" smtClean="0"/>
              <a:t>Развивать глазомер в специальных упражнениях и играх.</a:t>
            </a:r>
          </a:p>
          <a:p>
            <a:r>
              <a:rPr lang="ru-RU" sz="1800" dirty="0" smtClean="0"/>
              <a:t>Учить воспринимать предметы, их свойства.</a:t>
            </a:r>
          </a:p>
          <a:p>
            <a:r>
              <a:rPr lang="ru-RU" sz="1800" dirty="0" smtClean="0"/>
              <a:t>Развивать </a:t>
            </a:r>
            <a:r>
              <a:rPr lang="ru-RU" sz="1800" dirty="0" err="1" smtClean="0"/>
              <a:t>цветовосприятие</a:t>
            </a:r>
            <a:r>
              <a:rPr lang="ru-RU" sz="1800" dirty="0" smtClean="0"/>
              <a:t> и цветоразличение;</a:t>
            </a:r>
          </a:p>
          <a:p>
            <a:r>
              <a:rPr lang="ru-RU" sz="1800" dirty="0" smtClean="0"/>
              <a:t>Продолжать знакомить с геометрическими формами и фигурами;.</a:t>
            </a:r>
          </a:p>
          <a:p>
            <a:r>
              <a:rPr lang="ru-RU" sz="1800" dirty="0" smtClean="0"/>
              <a:t> РАЗВИТИЕ ПСИХИЧЕСКИХ ФУНКЦИЙ</a:t>
            </a:r>
          </a:p>
          <a:p>
            <a:r>
              <a:rPr lang="ru-RU" sz="1800" dirty="0" smtClean="0"/>
              <a:t>Развивать слуховое внимание и память при восприятии неречевых звуков; </a:t>
            </a:r>
          </a:p>
          <a:p>
            <a:r>
              <a:rPr lang="ru-RU" sz="1800" dirty="0" smtClean="0"/>
              <a:t>Развивать зрительное внимание и память в работе с разрезными картинками; Развивать воображение и на этой основе формировать творческие способности.</a:t>
            </a: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Речевое развитие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Развитие словаря;</a:t>
            </a:r>
          </a:p>
          <a:p>
            <a:r>
              <a:rPr lang="ru-RU" sz="2000" dirty="0" smtClean="0"/>
              <a:t> Формирование и совершенствование грамматического строя речи; </a:t>
            </a:r>
          </a:p>
          <a:p>
            <a:r>
              <a:rPr lang="ru-RU" sz="2000" dirty="0" smtClean="0"/>
              <a:t> Развитие фонетико-фонематической системы языка и навыков языкового синтеза (</a:t>
            </a:r>
            <a:r>
              <a:rPr lang="ru-RU" sz="2000" i="1" dirty="0" smtClean="0"/>
              <a:t>развитие просодической стороны речи, коррекция произносительной стороны речи, работа над слоговой структурой слова, совершенствование фонематического восприятия, навыков звукового анализа и синтеза);</a:t>
            </a:r>
            <a:endParaRPr lang="ru-RU" sz="2000" dirty="0" smtClean="0"/>
          </a:p>
          <a:p>
            <a:r>
              <a:rPr lang="ru-RU" sz="2000" dirty="0" smtClean="0"/>
              <a:t> Обучение элементам грамоты; </a:t>
            </a:r>
          </a:p>
          <a:p>
            <a:r>
              <a:rPr lang="ru-RU" sz="2000" dirty="0" smtClean="0"/>
              <a:t> Развитие связной речи и речевого общения. 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Художественно - эстетическое развитие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Восприятие художественной литературы;</a:t>
            </a:r>
          </a:p>
          <a:p>
            <a:r>
              <a:rPr lang="ru-RU" sz="2400" dirty="0" smtClean="0"/>
              <a:t> Конструктивно-модельная деятельность;</a:t>
            </a:r>
          </a:p>
          <a:p>
            <a:r>
              <a:rPr lang="ru-RU" sz="2400" dirty="0" smtClean="0"/>
              <a:t> Изобразительная деятельность (</a:t>
            </a:r>
            <a:r>
              <a:rPr lang="ru-RU" sz="2400" i="1" dirty="0" smtClean="0"/>
              <a:t>рисование, аппликация, лепка</a:t>
            </a:r>
            <a:r>
              <a:rPr lang="ru-RU" sz="2400" dirty="0" smtClean="0"/>
              <a:t>);</a:t>
            </a:r>
          </a:p>
          <a:p>
            <a:r>
              <a:rPr lang="ru-RU" sz="2400" dirty="0" smtClean="0"/>
              <a:t> Музыкальное развитие  (</a:t>
            </a:r>
            <a:r>
              <a:rPr lang="ru-RU" sz="2400" i="1" dirty="0" smtClean="0"/>
              <a:t>слушание, пение, музыкально-ритмические движения, игра на детских музыкальных инструментах</a:t>
            </a:r>
            <a:r>
              <a:rPr lang="ru-RU" sz="2400" dirty="0" smtClean="0"/>
              <a:t>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Физическое развитие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92922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Физическая культура:</a:t>
            </a:r>
          </a:p>
          <a:p>
            <a:r>
              <a:rPr lang="ru-RU" sz="1800" dirty="0" smtClean="0"/>
              <a:t>Основные виды движений (ходьба и бег, ползанье и лазанье, прыжки, катание, ловля, бросание, ритмическая гимнастика, строевые упражнения);</a:t>
            </a:r>
          </a:p>
          <a:p>
            <a:r>
              <a:rPr lang="ru-RU" sz="1800" dirty="0" smtClean="0"/>
              <a:t>Общеразвивающие упражнения;</a:t>
            </a:r>
          </a:p>
          <a:p>
            <a:r>
              <a:rPr lang="ru-RU" sz="1800" dirty="0" smtClean="0"/>
              <a:t>Спортивные упражнения;</a:t>
            </a:r>
          </a:p>
          <a:p>
            <a:r>
              <a:rPr lang="ru-RU" sz="1800" dirty="0" smtClean="0"/>
              <a:t>Спортивные игры;</a:t>
            </a:r>
          </a:p>
          <a:p>
            <a:r>
              <a:rPr lang="ru-RU" sz="1800" dirty="0" smtClean="0"/>
              <a:t>Подвижные игры.</a:t>
            </a:r>
          </a:p>
          <a:p>
            <a:pPr>
              <a:buNone/>
            </a:pPr>
            <a:r>
              <a:rPr lang="ru-RU" sz="1800" b="1" dirty="0" smtClean="0"/>
              <a:t>Овладение элементарными нормами и правилами здорового образа жизни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(продолжать закаливание организма; продолжать формировать правильную осанку, проводить профилактику плоскостопия, утренняя гимнастика,</a:t>
            </a:r>
          </a:p>
          <a:p>
            <a:pPr>
              <a:buNone/>
            </a:pPr>
            <a:r>
              <a:rPr lang="ru-RU" sz="1800" dirty="0" smtClean="0"/>
              <a:t>совершенствовать навыки самообслуживания, продолжать работу по воспитанию культуры еды, расширять представления о строении организма человека и его функционировании, расширять представления о здоровом образе жизни, формировать потребность в здоровом образе жизни.</a:t>
            </a:r>
          </a:p>
          <a:p>
            <a:pPr>
              <a:buNone/>
            </a:pPr>
            <a:endParaRPr lang="ru-RU" sz="1800" b="1" dirty="0" smtClean="0"/>
          </a:p>
          <a:p>
            <a:endParaRPr lang="ru-RU" sz="1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контингента детей, воспитывающихся в группе компенсирующего направления МАУ БР ДО детский сад «Малышок»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643050"/>
            <a:ext cx="77153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449263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настоящее время в учреждении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фунционирует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группа компенсирующей направленности для детей с тяжёлыми нарушениями речи (общее недоразвитие речи), открыта с 01.09.2017 года.</a:t>
            </a:r>
          </a:p>
          <a:p>
            <a:pPr marL="273050" lvl="0" indent="449263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разновозрастная по составу с 3-х до 8-и лет.    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2" name="Picture 22" descr="ec75d3390f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7921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785786" y="285728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000" b="1" cap="small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b="1" cap="small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рограммы</a:t>
            </a:r>
            <a:r>
              <a:rPr lang="ru-RU" sz="20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реализуемые в МАУ БР ДО детский сад  «Малышок» </a:t>
            </a:r>
            <a:endParaRPr lang="ru-RU" sz="20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1000108"/>
            <a:ext cx="72152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cap="small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	</a:t>
            </a:r>
            <a:r>
              <a:rPr lang="ru-RU" sz="1400" cap="small" dirty="0" smtClean="0">
                <a:latin typeface="+mn-lt"/>
                <a:cs typeface="Times New Roman" pitchFamily="18" charset="0"/>
              </a:rPr>
              <a:t>в группе компенсирующей направленности дошкольное образование осуществляется с учетом общеобразовательной программой доу разработанной в соответствии с </a:t>
            </a:r>
            <a:r>
              <a:rPr lang="ru-RU" sz="1400" cap="small" dirty="0" err="1" smtClean="0">
                <a:latin typeface="+mn-lt"/>
                <a:cs typeface="Times New Roman" pitchFamily="18" charset="0"/>
              </a:rPr>
              <a:t>фгос</a:t>
            </a:r>
            <a:r>
              <a:rPr lang="ru-RU" sz="1400" cap="small" dirty="0" smtClean="0">
                <a:latin typeface="+mn-lt"/>
                <a:cs typeface="Times New Roman" pitchFamily="18" charset="0"/>
              </a:rPr>
              <a:t> до: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smtClean="0">
                <a:latin typeface="+mn-lt"/>
              </a:rPr>
              <a:t>    </a:t>
            </a:r>
            <a:r>
              <a:rPr lang="ru-RU" sz="1400" dirty="0" smtClean="0">
                <a:latin typeface="+mn-lt"/>
              </a:rPr>
              <a:t>Программа обучения и воспитания детей с фонетико-фонематическим недоразвитием  речи (старшая группа).    Т.Б. Филичева, Г. В. Чиркина. М.: Просвещение, 1993 год.</a:t>
            </a:r>
          </a:p>
          <a:p>
            <a:pPr lvl="0">
              <a:buFont typeface="Wingdings" pitchFamily="2" charset="2"/>
              <a:buChar char="ü"/>
            </a:pPr>
            <a:r>
              <a:rPr lang="en-US" sz="1400" dirty="0" smtClean="0">
                <a:latin typeface="+mn-lt"/>
              </a:rPr>
              <a:t>    </a:t>
            </a:r>
            <a:r>
              <a:rPr lang="ru-RU" sz="1400" dirty="0" smtClean="0">
                <a:latin typeface="+mn-lt"/>
              </a:rPr>
              <a:t>Программа обучения детей с недоразвитием фонетического строя речи (подготовительная к школе группа).      </a:t>
            </a:r>
            <a:r>
              <a:rPr lang="en-US" sz="1400" dirty="0" smtClean="0">
                <a:latin typeface="+mn-lt"/>
              </a:rPr>
              <a:t>Г.А. </a:t>
            </a:r>
            <a:r>
              <a:rPr lang="en-US" sz="1400" dirty="0" err="1" smtClean="0">
                <a:latin typeface="+mn-lt"/>
              </a:rPr>
              <a:t>Каше</a:t>
            </a:r>
            <a:r>
              <a:rPr lang="en-US" sz="1400" dirty="0" smtClean="0">
                <a:latin typeface="+mn-lt"/>
              </a:rPr>
              <a:t>, Т.Б. </a:t>
            </a:r>
            <a:r>
              <a:rPr lang="en-US" sz="1400" dirty="0" err="1" smtClean="0">
                <a:latin typeface="+mn-lt"/>
              </a:rPr>
              <a:t>Филичева</a:t>
            </a:r>
            <a:r>
              <a:rPr lang="en-US" sz="1400" dirty="0" smtClean="0">
                <a:latin typeface="+mn-lt"/>
              </a:rPr>
              <a:t>. М.: </a:t>
            </a:r>
            <a:r>
              <a:rPr lang="en-US" sz="1400" dirty="0" err="1" smtClean="0">
                <a:latin typeface="+mn-lt"/>
              </a:rPr>
              <a:t>Просвещение</a:t>
            </a:r>
            <a:r>
              <a:rPr lang="en-US" sz="1400" dirty="0" smtClean="0">
                <a:latin typeface="+mn-lt"/>
              </a:rPr>
              <a:t>, 1978 </a:t>
            </a:r>
            <a:r>
              <a:rPr lang="en-US" sz="1400" dirty="0" err="1" smtClean="0">
                <a:latin typeface="+mn-lt"/>
              </a:rPr>
              <a:t>год</a:t>
            </a:r>
            <a:r>
              <a:rPr lang="en-US" sz="1400" dirty="0" smtClean="0">
                <a:latin typeface="+mn-lt"/>
              </a:rPr>
              <a:t>.</a:t>
            </a:r>
            <a:endParaRPr lang="ru-RU" sz="1400" dirty="0" smtClean="0">
              <a:latin typeface="+mn-lt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400" dirty="0" smtClean="0">
                <a:latin typeface="+mn-lt"/>
              </a:rPr>
              <a:t>     </a:t>
            </a:r>
            <a:r>
              <a:rPr lang="ru-RU" sz="1400" dirty="0" smtClean="0">
                <a:latin typeface="+mn-lt"/>
              </a:rPr>
              <a:t>Подготовка к школе детей с ОНР в условиях специального детского сада» в 2-х ч, Т.Б. Филичева, Г. В. Чиркина . М.Альфа 1993г.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+mn-lt"/>
              </a:rPr>
              <a:t>Примерная адаптированная основная образовательная  программа для детей с  тяжёлыми нарушениями речи (ОНР с 3 до 7 лет). Издание третье и дополненное в соответствии с ФГОС ДО. Н.В. </a:t>
            </a:r>
            <a:r>
              <a:rPr lang="ru-RU" sz="1400" dirty="0" err="1" smtClean="0">
                <a:latin typeface="+mn-lt"/>
              </a:rPr>
              <a:t>Нищеева</a:t>
            </a:r>
            <a:r>
              <a:rPr lang="ru-RU" sz="1400" dirty="0" smtClean="0">
                <a:latin typeface="+mn-lt"/>
              </a:rPr>
              <a:t>, С- Петербург, 2015 год</a:t>
            </a:r>
          </a:p>
          <a:p>
            <a:pPr lvl="0">
              <a:buFont typeface="Wingdings" pitchFamily="2" charset="2"/>
              <a:buChar char="ü"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Парциальные программы:</a:t>
            </a:r>
            <a:r>
              <a:rPr lang="ru-RU" sz="14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программы, углубляющие или дополняющие содержание комплексной программы (одно или несколько направлений развития ребенка дошкольного возраста). Парциальные программы реализуются в рамках основной образовательной деятельности дошкольного учреждения</a:t>
            </a:r>
            <a:r>
              <a:rPr lang="ru-RU" sz="1800" b="1" dirty="0" smtClean="0">
                <a:latin typeface="Times New Roman"/>
                <a:ea typeface="Times New Roman"/>
              </a:rPr>
              <a:t>.)</a:t>
            </a:r>
            <a:endParaRPr lang="ru-RU" sz="1800" b="1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785785" y="1557338"/>
            <a:ext cx="7912127" cy="4525962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ü"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ü"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800" dirty="0" smtClean="0"/>
              <a:t>- Программа «Логопедическая помощь по преодолению ФФНР у детей» Т.Б.Чиркина, Г.В.Чиркина </a:t>
            </a:r>
          </a:p>
          <a:p>
            <a:r>
              <a:rPr lang="ru-RU" sz="1800" dirty="0" smtClean="0"/>
              <a:t>- «Экологическое воспитание» Николаевой С.Н. </a:t>
            </a:r>
          </a:p>
          <a:p>
            <a:r>
              <a:rPr lang="ru-RU" sz="1800" dirty="0" smtClean="0"/>
              <a:t>- «Развитие речи, обучение грамоте» Ушаковой О.С</a:t>
            </a:r>
          </a:p>
          <a:p>
            <a:r>
              <a:rPr lang="ru-RU" sz="1800" dirty="0" smtClean="0"/>
              <a:t>- «Математические ступени» Колесниковой Е.Е.</a:t>
            </a:r>
          </a:p>
          <a:p>
            <a:r>
              <a:rPr lang="ru-RU" sz="1800" dirty="0" smtClean="0"/>
              <a:t>- «Ладушки» </a:t>
            </a:r>
            <a:r>
              <a:rPr lang="ru-RU" sz="1800" dirty="0" err="1" smtClean="0"/>
              <a:t>И.Карпунова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- «Музыкальные шедевры» </a:t>
            </a:r>
            <a:r>
              <a:rPr lang="ru-RU" sz="1800" dirty="0" err="1" smtClean="0"/>
              <a:t>О.Радынова</a:t>
            </a:r>
            <a:endParaRPr lang="ru-RU" sz="1800" dirty="0" smtClean="0"/>
          </a:p>
          <a:p>
            <a:r>
              <a:rPr lang="ru-RU" sz="1800" dirty="0" smtClean="0"/>
              <a:t>-  «Физическая культура дошкольникам» под редакцией Л.Д.Глазыриной</a:t>
            </a:r>
          </a:p>
          <a:p>
            <a:pPr lvl="0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воспитательно-образовательном процессе используются современные технологии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928670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51426"/>
            <a:ext cx="807249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452438" algn="just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2438" algn="just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Технологии, характеризующие отношение взрослых к ребенку: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Личностно-ориентированная (в центр образовательной системы ставится личность ребенка, обеспечение комфортных, бесконфликтных и безопасных условий ее развития, реализация ее природных потенциалов);</a:t>
            </a: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Гуманно-личностная технология (своей гуманистической сущностью исповедует идеи всестороннего уважения и любви к ребенку, оптимистическую веру в его творческие силы);</a:t>
            </a: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Технология сотрудничества (реализует  </a:t>
            </a: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демократизм, равенство, партнерство в </a:t>
            </a: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отношениях педагога и ребенка);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28625"/>
            <a:ext cx="8229600" cy="5654675"/>
          </a:xfrm>
        </p:spPr>
        <p:txBody>
          <a:bodyPr/>
          <a:lstStyle/>
          <a:p>
            <a:pPr algn="ctr">
              <a:buNone/>
            </a:pPr>
            <a:r>
              <a:rPr lang="ru-RU" sz="1400" b="1" i="1" dirty="0" smtClean="0"/>
              <a:t>На улице Кирова стоит наш детский сад,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Хоть с виду очень прост он, но много в нем ребят.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Так в чем его особенность,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Ведь сад здесь не один?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Об этом мы сейчас, Вам рассказать хотим…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Приходите в детский сад, здесь Вам каждый будет рад.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Не смотрите на фасад, а войдите в детский сад.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Здесь уютно и светло, дарит детям он тепло.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Коллектив у нас простой, мы работаем с душой…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Наш девиз: «Во имя детства!»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Здесь работать интересно.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В группу вы войдите смело, мы работаем умело.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Воспитатель улыбнется,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И малыш уже смеется.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Видим в каждом из детей много разных мы идей.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Мы таланты примечаем, развивать их помогаем.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Подготавливаем мы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Будущий резерв страны.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К нам друзья вы приходите,  посмотрите, оцените,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i="1" dirty="0" smtClean="0"/>
              <a:t>А понравиться у нас, зачисляйтесь сей же час!</a:t>
            </a:r>
            <a:endParaRPr lang="ru-RU" sz="1400" b="1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878687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2438" algn="just"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Педагогические технологии образовательного процесса: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(Проектная деятельность выступает уникальным средством поддержания инициативы конкретного ребенка, семьи, коллектива педагогов детского коллектива, а так же объединяет участников образовательного процесса и социальных партнеров.);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071677"/>
            <a:ext cx="871543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+mn-lt"/>
              </a:rPr>
              <a:t>Технология познавательно-речевого развития детей (методический комплекс «Я познаю мир!» Т.А. </a:t>
            </a:r>
            <a:r>
              <a:rPr lang="ru-RU" dirty="0" err="1" smtClean="0">
                <a:latin typeface="+mn-lt"/>
              </a:rPr>
              <a:t>Сидорчук</a:t>
            </a:r>
            <a:r>
              <a:rPr lang="ru-RU" dirty="0" smtClean="0">
                <a:latin typeface="+mn-lt"/>
              </a:rPr>
              <a:t> заключается в целенаправленном формировании у дошкольников интеллектуально-творческой и познавательной деятельности);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Технология экспериментирования и проживания (заключается в развитии познавательной деятельности ребенка, освоении детьми различных форм приобретения опыта, помогающая ребенку получить знания об окружающем мире и о себе);</a:t>
            </a: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Организационно-средовые. Развивающая среда, необходимая для реализации задач Программы, служит интересам и потребностям ребенка, </a:t>
            </a: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способствует его развитию и эмоциональному благополучию.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Педагоги используют  инновационные технологии в работе с детьми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Инновационные формы  и методы работы с педагогами ДОУ как фактор успешной профессиональной компетентности в условиях введения ФГОС ДО;</a:t>
            </a:r>
          </a:p>
          <a:p>
            <a:r>
              <a:rPr lang="ru-RU" sz="1400" dirty="0" smtClean="0"/>
              <a:t>Развитие познавательных интересов у детей старшего дошкольного возраста средствами экспериментальной и проектной технологий;</a:t>
            </a:r>
          </a:p>
          <a:p>
            <a:r>
              <a:rPr lang="ru-RU" sz="1400" dirty="0" smtClean="0"/>
              <a:t>Формирование вербального интеллекта у детей старшего дошкольного возраста средствами технологии проблемного обучения;</a:t>
            </a:r>
          </a:p>
          <a:p>
            <a:r>
              <a:rPr lang="ru-RU" sz="1400" dirty="0" smtClean="0"/>
              <a:t>Развитие  познавательной активности у детей младшего  дошкольного возраста средствами  здоровьесберегающих технологий;</a:t>
            </a:r>
          </a:p>
          <a:p>
            <a:r>
              <a:rPr lang="ru-RU" sz="1400" dirty="0" smtClean="0"/>
              <a:t>Развитие музыкальных способностей детей дошкольного  возраста средствами музыкально-педагогических технологий;</a:t>
            </a:r>
          </a:p>
          <a:p>
            <a:r>
              <a:rPr lang="ru-RU" sz="1400" dirty="0" smtClean="0"/>
              <a:t>Развитие связной речи детей дошкольного возраста средствами ТРИЗ технологии;</a:t>
            </a:r>
          </a:p>
          <a:p>
            <a:r>
              <a:rPr lang="ru-RU" sz="1400" dirty="0" smtClean="0"/>
              <a:t>Формирование  поисково-исследовательской деятельности у детей старшего дошкольного возраста средствами экспериментальной деятельности;</a:t>
            </a:r>
          </a:p>
          <a:p>
            <a:r>
              <a:rPr lang="ru-RU" sz="1400" dirty="0" smtClean="0"/>
              <a:t>Развитие познавательных интересов детей дошкольного возраста средствами игровых технологий.</a:t>
            </a:r>
            <a:endParaRPr lang="ru-RU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928670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взаимодействия педагогического коллектива</a:t>
            </a:r>
            <a:br>
              <a:rPr lang="ru-RU" sz="24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семьями воспитанников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66870"/>
            <a:ext cx="850112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452438" algn="just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2438" algn="just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взаимодействия с родителями мы считаем возрождение традиций семейного воспитания и вовлечение семьи в образовательный процесс.</a:t>
            </a:r>
          </a:p>
          <a:p>
            <a:pPr marL="273050" lvl="0" indent="179388" algn="just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направленные на реализацию цели:</a:t>
            </a:r>
          </a:p>
          <a:p>
            <a:pPr lvl="1" indent="-274320" algn="just">
              <a:buClr>
                <a:srgbClr val="7FD13B"/>
              </a:buClr>
              <a:buSzPct val="80000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74320" algn="just">
              <a:buClr>
                <a:srgbClr val="7FD13B"/>
              </a:buClr>
              <a:buSzPct val="8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педагогических знаний родителей;</a:t>
            </a:r>
          </a:p>
          <a:p>
            <a:pPr lvl="1" indent="-274320" algn="just">
              <a:buClr>
                <a:srgbClr val="7FD13B"/>
              </a:buClr>
              <a:buSzPct val="80000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74320" algn="just">
              <a:buClr>
                <a:srgbClr val="7FD13B"/>
              </a:buClr>
              <a:buSzPct val="8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родителей к участию в жизни дошкольного учреждения;</a:t>
            </a:r>
          </a:p>
          <a:p>
            <a:pPr lvl="1" indent="-274320" algn="just">
              <a:buClr>
                <a:srgbClr val="7FD13B"/>
              </a:buClr>
              <a:buSzPct val="80000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74320" algn="just">
              <a:buClr>
                <a:srgbClr val="7FD13B"/>
              </a:buClr>
              <a:buSzPct val="8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помощи семьям воспитанников в развитии, воспитании и обучении детей;</a:t>
            </a:r>
          </a:p>
          <a:p>
            <a:pPr lvl="1" indent="-274320" algn="just">
              <a:buClr>
                <a:srgbClr val="7FD13B"/>
              </a:buClr>
              <a:buSzPct val="80000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74320" algn="just">
              <a:buClr>
                <a:srgbClr val="7FD13B"/>
              </a:buClr>
              <a:buSzPct val="80000"/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и пропаганда лучшего семейного опыта.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14290"/>
            <a:ext cx="56436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latin typeface="Arial Narrow" pitchFamily="34" charset="0"/>
              </a:rPr>
              <a:t>   </a:t>
            </a:r>
            <a:endParaRPr lang="ru-RU" sz="1400" dirty="0">
              <a:latin typeface="+mn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20457"/>
            <a:ext cx="757242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179388" algn="ctr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работы с родителями включает:</a:t>
            </a:r>
          </a:p>
          <a:p>
            <a:pPr marL="182563" lvl="0" indent="-182563" algn="just">
              <a:spcBef>
                <a:spcPts val="600"/>
              </a:spcBef>
              <a:buClr>
                <a:srgbClr val="7FD13B"/>
              </a:buClr>
              <a:buSzPct val="70000"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lvl="0" indent="-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родителей с результатами работы дошкольного учреждения на общих родительских собраниях, анализом участия родительской общественности в жизни дошкольного учреждения;</a:t>
            </a:r>
          </a:p>
          <a:p>
            <a:pPr marL="182563" lvl="0" indent="-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родителей с содержанием работы дошкольного образовательного учреждения, направленной на физическое, психическое и социально-эмоциональное развитие ребенка;</a:t>
            </a:r>
          </a:p>
          <a:p>
            <a:pPr marL="182563" lvl="0" indent="-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родителей в спортивных и культурно-массовых мероприятий, работе родительского клуба «За круглым столом»;</a:t>
            </a:r>
          </a:p>
          <a:p>
            <a:pPr marL="182563" lvl="0" indent="-182563" algn="just"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родителей с  конкретными приемами и методами   воспитания и развития ребенка в разных видах детской деятельности на семинарах-практикумах, консультациях и открытых занятиях.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1500174"/>
            <a:ext cx="4752975" cy="42322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643050"/>
            <a:ext cx="54292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00175"/>
            <a:ext cx="55007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Добро пожаловать в группу компенсирующей направленности МАУ БР ДО  детский сад «Малышок»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78605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en-US" sz="3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alt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Краткая характеристика ДОУ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Муниципальное автономное учреждение Бердюжского района дошкольного образования детский сад «Малышок» основан в 1969 году.</a:t>
            </a:r>
          </a:p>
          <a:p>
            <a:r>
              <a:rPr lang="ru-RU" sz="2000" dirty="0" smtClean="0"/>
              <a:t>	Юридический адрес: 627440, с. Бердюжье, улица Кирова,8</a:t>
            </a:r>
          </a:p>
          <a:p>
            <a:r>
              <a:rPr lang="ru-RU" sz="2000" dirty="0" smtClean="0"/>
              <a:t>	Телефон  8(34554)2-18-43</a:t>
            </a:r>
          </a:p>
          <a:p>
            <a:r>
              <a:rPr lang="ru-RU" sz="2000" dirty="0" smtClean="0"/>
              <a:t>	</a:t>
            </a:r>
            <a:r>
              <a:rPr lang="en-US" sz="2000" dirty="0" smtClean="0"/>
              <a:t>E</a:t>
            </a:r>
            <a:r>
              <a:rPr lang="ru-RU" sz="2000" dirty="0" smtClean="0"/>
              <a:t>-</a:t>
            </a:r>
            <a:r>
              <a:rPr lang="en-US" sz="2000" dirty="0" smtClean="0"/>
              <a:t>mail</a:t>
            </a:r>
            <a:r>
              <a:rPr lang="ru-RU" sz="2000" dirty="0" smtClean="0"/>
              <a:t>: </a:t>
            </a:r>
            <a:r>
              <a:rPr lang="en-US" sz="2000" u="sng" dirty="0" smtClean="0">
                <a:hlinkClick r:id="rId2"/>
              </a:rPr>
              <a:t>malish</a:t>
            </a:r>
            <a:r>
              <a:rPr lang="ru-RU" sz="2000" u="sng" dirty="0" smtClean="0">
                <a:hlinkClick r:id="rId2"/>
              </a:rPr>
              <a:t>.</a:t>
            </a:r>
            <a:r>
              <a:rPr lang="en-US" sz="2000" u="sng" dirty="0" smtClean="0">
                <a:hlinkClick r:id="rId2"/>
              </a:rPr>
              <a:t>sad</a:t>
            </a:r>
            <a:r>
              <a:rPr lang="ru-RU" sz="2000" u="sng" dirty="0" smtClean="0">
                <a:hlinkClick r:id="rId2"/>
              </a:rPr>
              <a:t>2009@</a:t>
            </a:r>
            <a:r>
              <a:rPr lang="en-US" sz="2000" u="sng" dirty="0" smtClean="0">
                <a:hlinkClick r:id="rId2"/>
              </a:rPr>
              <a:t>yandex</a:t>
            </a:r>
            <a:r>
              <a:rPr lang="ru-RU" sz="2000" u="sng" dirty="0" smtClean="0">
                <a:hlinkClick r:id="rId2"/>
              </a:rPr>
              <a:t>.</a:t>
            </a:r>
            <a:r>
              <a:rPr lang="en-US" sz="2000" u="sng" dirty="0" smtClean="0">
                <a:hlinkClick r:id="rId2"/>
              </a:rPr>
              <a:t>ru</a:t>
            </a:r>
            <a:endParaRPr lang="ru-RU" sz="2000" dirty="0" smtClean="0"/>
          </a:p>
          <a:p>
            <a:r>
              <a:rPr lang="ru-RU" sz="2000" dirty="0" smtClean="0"/>
              <a:t>          Адрес сайта: </a:t>
            </a:r>
            <a:r>
              <a:rPr lang="en-US" sz="2000" dirty="0" err="1" smtClean="0"/>
              <a:t>hhtp</a:t>
            </a:r>
            <a:r>
              <a:rPr lang="ru-RU" sz="2000" dirty="0" smtClean="0"/>
              <a:t>//</a:t>
            </a:r>
            <a:r>
              <a:rPr lang="en-US" sz="2000" dirty="0" smtClean="0"/>
              <a:t>malish</a:t>
            </a:r>
            <a:r>
              <a:rPr lang="ru-RU" sz="2000" dirty="0" smtClean="0"/>
              <a:t>.</a:t>
            </a:r>
            <a:r>
              <a:rPr lang="en-US" sz="2000" dirty="0" smtClean="0"/>
              <a:t>sad</a:t>
            </a:r>
            <a:r>
              <a:rPr lang="ru-RU" sz="2000" dirty="0" smtClean="0"/>
              <a:t>.</a:t>
            </a:r>
            <a:r>
              <a:rPr lang="en-US" sz="2000" dirty="0" smtClean="0"/>
              <a:t>ru</a:t>
            </a:r>
            <a:endParaRPr lang="ru-RU" sz="2000" dirty="0" smtClean="0"/>
          </a:p>
          <a:p>
            <a:r>
              <a:rPr lang="ru-RU" sz="2000" b="1" dirty="0" smtClean="0"/>
              <a:t>Режим работы ДОУ</a:t>
            </a:r>
            <a:r>
              <a:rPr lang="ru-RU" sz="2000" b="1" i="1" dirty="0" smtClean="0"/>
              <a:t>:</a:t>
            </a:r>
            <a:r>
              <a:rPr lang="ru-RU" sz="2000" dirty="0" smtClean="0"/>
              <a:t> с 07.15 до 17.00 </a:t>
            </a:r>
            <a:r>
              <a:rPr lang="ru-RU" sz="2000" b="1" dirty="0" smtClean="0"/>
              <a:t> (9</a:t>
            </a:r>
            <a:r>
              <a:rPr lang="ru-RU" sz="2000" dirty="0" smtClean="0"/>
              <a:t>:45  часов,  пятидневная рабочая неделя)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Работа Консультативного пункта:</a:t>
            </a:r>
            <a:r>
              <a:rPr lang="ru-RU" sz="2000" dirty="0" smtClean="0"/>
              <a:t> суббота с 10:00-12:00</a:t>
            </a:r>
          </a:p>
          <a:p>
            <a:r>
              <a:rPr lang="ru-RU" sz="2000" b="1" dirty="0" smtClean="0"/>
              <a:t>Выходные:</a:t>
            </a:r>
            <a:r>
              <a:rPr lang="ru-RU" sz="2000" dirty="0" smtClean="0"/>
              <a:t> воскресенье, праздничные дни.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/>
          <a:lstStyle/>
          <a:p>
            <a:r>
              <a:rPr lang="ru-RU" sz="1800" b="1" dirty="0" smtClean="0"/>
              <a:t>ПРИМЕРНАЯ АДАПТИРОВАННАЯ ОСНОВНАЯ ОБРАЗОВАТЕЛЬНАЯ ПРОГРАММА ДЛЯ ДЕТЕЙ С ТЯЖЁЛЫМИ НАРУШЕНИЯМИ РЕЧИ (ОБЩИМ НЕДОРАЗВИТИЕМ РЕЧИ) С 3 ДО 7 ЛЕТ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МУНИЦИПАЛЬНОГО АВТОНОМНОГО УЧРЕЖДЕНИЯ БЕРДЮЖСКОГО РАЙОНА ДОШКОЛЬНОГО ОБРАЗОВАНИЯ ДЕТСКИЙ САД  «МАЛЫШОК»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2017-2020 учебный год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8086724" cy="3714776"/>
          </a:xfrm>
        </p:spPr>
        <p:txBody>
          <a:bodyPr/>
          <a:lstStyle/>
          <a:p>
            <a:pPr>
              <a:buNone/>
            </a:pPr>
            <a:r>
              <a:rPr lang="ru-RU" sz="2800" u="sng" dirty="0" smtClean="0"/>
              <a:t>ЦЕЛЬЮ ПРОГРАММЫ </a:t>
            </a:r>
            <a:r>
              <a:rPr lang="ru-RU" sz="2800" dirty="0" smtClean="0"/>
              <a:t>является построение системы работы в группе компенсирующей направленности для детей с тяжелыми нарушениями речи (общим недоразвитием речи) в возрасте с 3 до 7 лет, предусматривающей полную интеграцию действий всех специалистов дошкольного образовательного учреждения и родителей дошкольников. </a:t>
            </a: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857232"/>
            <a:ext cx="657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+mn-lt"/>
              </a:rPr>
              <a:t>Одной из основных задач программы </a:t>
            </a:r>
            <a:r>
              <a:rPr lang="ru-RU" b="1" i="1" dirty="0" smtClean="0">
                <a:latin typeface="+mn-lt"/>
              </a:rPr>
              <a:t>является овладение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грамоты, что формирует психологическую готовность к обучению в школе и обеспечивает преемственность со следующей ступенью системы общего образования.</a:t>
            </a:r>
          </a:p>
          <a:p>
            <a:pPr algn="just"/>
            <a:endParaRPr lang="ru-RU" dirty="0" smtClean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Программой предусмотрена необходимость охраны и укрепления физического и психического здоровья детей, обеспечения эмоционального благополучия каждого ребенка. Так она позволяет формировать оптимистическое</a:t>
            </a:r>
          </a:p>
          <a:p>
            <a:pPr algn="just"/>
            <a:r>
              <a:rPr lang="ru-RU" dirty="0" smtClean="0">
                <a:latin typeface="+mn-lt"/>
              </a:rPr>
              <a:t>отношение детей к окружающему, что дает возможность ребенку жить и развиваться, обеспечивает позитивное эмоционально-личностное и социально- коммуникативное развитие.</a:t>
            </a:r>
          </a:p>
          <a:p>
            <a:r>
              <a:rPr lang="ru-RU" sz="1200" dirty="0" smtClean="0"/>
              <a:t> </a:t>
            </a:r>
            <a:endParaRPr lang="ru-RU" sz="1200" dirty="0"/>
          </a:p>
        </p:txBody>
      </p:sp>
      <p:pic>
        <p:nvPicPr>
          <p:cNvPr id="6" name="Picture 22" descr="ec75d3390f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79216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>
            <a:off x="857224" y="1071546"/>
            <a:ext cx="3214710" cy="27860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ОБРАЗОВАТЕЛЬНАЯ ПРОГРАММА СОСТОИТ: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400" dirty="0" smtClean="0"/>
              <a:t>                 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</a:t>
            </a:r>
            <a:r>
              <a:rPr lang="ru-RU" sz="1600" dirty="0" smtClean="0"/>
              <a:t>Часть формируемая </a:t>
            </a:r>
          </a:p>
          <a:p>
            <a:pPr>
              <a:buNone/>
            </a:pPr>
            <a:r>
              <a:rPr lang="ru-RU" sz="1600" dirty="0" smtClean="0"/>
              <a:t>                 участниками </a:t>
            </a:r>
          </a:p>
          <a:p>
            <a:pPr>
              <a:buNone/>
            </a:pPr>
            <a:r>
              <a:rPr lang="ru-RU" sz="1600" dirty="0" smtClean="0"/>
              <a:t>              образовательного </a:t>
            </a:r>
          </a:p>
          <a:p>
            <a:pPr>
              <a:buNone/>
            </a:pPr>
            <a:r>
              <a:rPr lang="ru-RU" sz="1600" dirty="0" smtClean="0"/>
              <a:t>                                процесса </a:t>
            </a:r>
            <a:endParaRPr lang="ru-RU" sz="1600" dirty="0"/>
          </a:p>
        </p:txBody>
      </p:sp>
      <p:sp>
        <p:nvSpPr>
          <p:cNvPr id="8" name="Пятно 2 7"/>
          <p:cNvSpPr/>
          <p:nvPr/>
        </p:nvSpPr>
        <p:spPr>
          <a:xfrm>
            <a:off x="4357686" y="2928934"/>
            <a:ext cx="3000396" cy="21431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Обязательная часть программы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285984" y="4214818"/>
            <a:ext cx="1478474" cy="8572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более 40%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4500562" y="1643050"/>
            <a:ext cx="1621350" cy="1056136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 более 60%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2000" b="1" i="1" u="sng" dirty="0" smtClean="0">
                <a:solidFill>
                  <a:srgbClr val="FF0000"/>
                </a:solidFill>
              </a:rPr>
              <a:t>Овладение детьми самостоятельной, связной, грамматически правильной речью и коммуникативными навыками, фонетической системой русского языка -</a:t>
            </a:r>
            <a:br>
              <a:rPr lang="ru-RU" sz="2000" b="1" i="1" u="sng" dirty="0" smtClean="0">
                <a:solidFill>
                  <a:srgbClr val="FF0000"/>
                </a:solidFill>
              </a:rPr>
            </a:br>
            <a:r>
              <a:rPr lang="ru-RU" sz="2000" b="1" i="1" u="sng" dirty="0" smtClean="0">
                <a:solidFill>
                  <a:srgbClr val="FF0000"/>
                </a:solidFill>
              </a:rPr>
              <a:t>     приоритетное направление группы компенсирующей направленности!!!</a:t>
            </a:r>
            <a:endParaRPr lang="ru-RU" sz="2000" b="1" i="1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214818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C:\Users\User\Desktop\всё подряд\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6929454" cy="402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работе с детьми используем здоровьесберегающие технологии: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Физкультминутки;</a:t>
            </a:r>
          </a:p>
          <a:p>
            <a:r>
              <a:rPr lang="ru-RU" sz="1600" dirty="0" smtClean="0"/>
              <a:t>Дыхательная гимнастика;</a:t>
            </a:r>
          </a:p>
          <a:p>
            <a:r>
              <a:rPr lang="ru-RU" sz="1600" dirty="0" smtClean="0"/>
              <a:t>Пальчиковая гимнастика;</a:t>
            </a:r>
          </a:p>
          <a:p>
            <a:r>
              <a:rPr lang="ru-RU" sz="1600" dirty="0" smtClean="0"/>
              <a:t>Гимнастика для</a:t>
            </a:r>
            <a:r>
              <a:rPr lang="ru-RU" sz="1800" dirty="0" smtClean="0"/>
              <a:t> глаз;</a:t>
            </a:r>
          </a:p>
          <a:p>
            <a:r>
              <a:rPr lang="ru-RU" sz="1800" dirty="0" err="1" smtClean="0"/>
              <a:t>Психогимнастика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Ритмопластика;</a:t>
            </a:r>
          </a:p>
          <a:p>
            <a:r>
              <a:rPr lang="ru-RU" sz="1800" dirty="0" smtClean="0"/>
              <a:t>Игротерапия;</a:t>
            </a:r>
          </a:p>
          <a:p>
            <a:r>
              <a:rPr lang="ru-RU" sz="1800" dirty="0" smtClean="0"/>
              <a:t>Логоритмика;</a:t>
            </a:r>
          </a:p>
          <a:p>
            <a:r>
              <a:rPr lang="ru-RU" sz="1800" dirty="0" smtClean="0"/>
              <a:t>Музыкотерапия;</a:t>
            </a:r>
          </a:p>
          <a:p>
            <a:r>
              <a:rPr lang="ru-RU" sz="1800" dirty="0" smtClean="0"/>
              <a:t>Артикуляционная гимнастика;</a:t>
            </a:r>
          </a:p>
          <a:p>
            <a:r>
              <a:rPr lang="ru-RU" sz="1800" dirty="0" err="1" smtClean="0"/>
              <a:t>Сказкотерапия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Целевые ориентиры: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001056" cy="4525963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Главной идеей программы является реализация </a:t>
            </a:r>
            <a:r>
              <a:rPr lang="ru-RU" sz="1800" dirty="0" smtClean="0"/>
              <a:t>общеобразовательных </a:t>
            </a:r>
            <a:r>
              <a:rPr lang="ru-RU" sz="1800" dirty="0" smtClean="0"/>
              <a:t>задач дошкольного образования с привлечением </a:t>
            </a:r>
            <a:r>
              <a:rPr lang="ru-RU" sz="1800" dirty="0" smtClean="0"/>
              <a:t>синхронного </a:t>
            </a:r>
            <a:r>
              <a:rPr lang="ru-RU" sz="1800" dirty="0" smtClean="0"/>
              <a:t>выравнивания речевого и психического развития детей с общим недоразвитием речи. Результаты освоения программы представлены в виде целевых ориентиров. В соответствие с ФГОС ДО целевые ориентиры дошкольного образования определяются независимо от характера программы, форм ее реализации, особенностей развития детей. Целевые ориентиры не подлежат непосредственной оценке в виде педагогической и/или психологической диагностики и не могут сравниваться с реальными достижениями детей. Целевые ориентиры, представленные во ФГОС ДО, являются общими для всего образовательного пространства Российской Федерации. Целевые ориентиры дан- ной программы базируются на ФГОС ДО и задачах данной программы. Целевые ориентиры даются для детей старшего дошкольного возраста (на этапе завершения дошкольного образования).</a:t>
            </a: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526</TotalTime>
  <Words>1653</Words>
  <Application>Microsoft Office PowerPoint</Application>
  <PresentationFormat>Экран (4:3)</PresentationFormat>
  <Paragraphs>184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43335_shk</vt:lpstr>
      <vt:lpstr>Слайд 1</vt:lpstr>
      <vt:lpstr>Слайд 2</vt:lpstr>
      <vt:lpstr>Краткая характеристика ДОУ </vt:lpstr>
      <vt:lpstr>ПРИМЕРНАЯ АДАПТИРОВАННАЯ ОСНОВНАЯ ОБРАЗОВАТЕЛЬНАЯ ПРОГРАММА ДЛЯ ДЕТЕЙ С ТЯЖЁЛЫМИ НАРУШЕНИЯМИ РЕЧИ (ОБЩИМ НЕДОРАЗВИТИЕМ РЕЧИ) С 3 ДО 7 ЛЕТ  МУНИЦИПАЛЬНОГО АВТОНОМНОГО УЧРЕЖДЕНИЯ БЕРДЮЖСКОГО РАЙОНА ДОШКОЛЬНОГО ОБРАЗОВАНИЯ ДЕТСКИЙ САД  «МАЛЫШОК» на 2017-2020 учебный год  </vt:lpstr>
      <vt:lpstr>Слайд 5</vt:lpstr>
      <vt:lpstr>ОБРАЗОВАТЕЛЬНАЯ ПРОГРАММА СОСТОИТ:</vt:lpstr>
      <vt:lpstr>Овладение детьми самостоятельной, связной, грамматически правильной речью и коммуникативными навыками, фонетической системой русского языка -      приоритетное направление группы компенсирующей направленности!!!</vt:lpstr>
      <vt:lpstr>В работе с детьми используем здоровьесберегающие технологии: </vt:lpstr>
      <vt:lpstr>Целевые ориентиры:</vt:lpstr>
      <vt:lpstr>Целевым ориентиром дошкольного образования (на этапе завершения дошкольного образования) в соответствии с данной Программой относятся следующие социально-нормативные характеристики</vt:lpstr>
      <vt:lpstr>Социально – коммуникативное развитие</vt:lpstr>
      <vt:lpstr>Познавательное развитие</vt:lpstr>
      <vt:lpstr>Речевое развитие</vt:lpstr>
      <vt:lpstr>Художественно - эстетическое развитие</vt:lpstr>
      <vt:lpstr>Физическое развитие</vt:lpstr>
      <vt:lpstr>Слайд 16</vt:lpstr>
      <vt:lpstr>Слайд 17</vt:lpstr>
      <vt:lpstr> Парциальные программы:  (программы, углубляющие или дополняющие содержание комплексной программы (одно или несколько направлений развития ребенка дошкольного возраста). Парциальные программы реализуются в рамках основной образовательной деятельности дошкольного учреждения.)</vt:lpstr>
      <vt:lpstr>Слайд 19</vt:lpstr>
      <vt:lpstr>Слайд 20</vt:lpstr>
      <vt:lpstr>Педагоги используют  инновационные технологии в работе с детьми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Ирина</cp:lastModifiedBy>
  <cp:revision>49</cp:revision>
  <dcterms:created xsi:type="dcterms:W3CDTF">2015-05-31T16:20:37Z</dcterms:created>
  <dcterms:modified xsi:type="dcterms:W3CDTF">2018-08-23T05:16:20Z</dcterms:modified>
</cp:coreProperties>
</file>